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3300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A134E3D8-BB25-431F-99E4-79E224B221EF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4099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4100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GB"/>
          </a:p>
        </p:txBody>
      </p:sp>
      <p:sp>
        <p:nvSpPr>
          <p:cNvPr id="4101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4102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4103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D3EE2707-37CE-4C6C-9C7D-A7370FCED6DE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41BC2543-6CAD-47E8-A237-31F30366C655}" type="slidenum">
              <a:rPr lang="en-GB"/>
              <a:pPr/>
              <a:t>1</a:t>
            </a:fld>
            <a:endParaRPr lang="en-GB"/>
          </a:p>
        </p:txBody>
      </p:sp>
      <p:sp>
        <p:nvSpPr>
          <p:cNvPr id="614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6147" name="Rectangle 1027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BDB1FD5B-A8F9-4F16-8D36-59C4F12C4F62}" type="slidenum">
              <a:rPr lang="en-GB"/>
              <a:pPr/>
              <a:t>2</a:t>
            </a:fld>
            <a:endParaRPr lang="en-GB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58291D32-3FD8-4603-BF32-513A7E850497}" type="slidenum">
              <a:rPr lang="en-GB"/>
              <a:pPr/>
              <a:t>3</a:t>
            </a:fld>
            <a:endParaRPr lang="en-GB"/>
          </a:p>
        </p:txBody>
      </p:sp>
      <p:sp>
        <p:nvSpPr>
          <p:cNvPr id="14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B05E52BA-90B4-4CCC-A74B-C066EE895A03}" type="slidenum">
              <a:rPr lang="en-GB"/>
              <a:pPr/>
              <a:t>4</a:t>
            </a:fld>
            <a:endParaRPr lang="en-GB"/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6903F5F2-0CB2-490E-AC25-8027B7DC1A5D}" type="slidenum">
              <a:rPr lang="en-GB"/>
              <a:pPr/>
              <a:t>5</a:t>
            </a:fld>
            <a:endParaRPr lang="en-GB"/>
          </a:p>
        </p:txBody>
      </p:sp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BF0FC7CD-258A-4C84-B734-385C824BAC13}" type="slidenum">
              <a:rPr lang="en-GB"/>
              <a:pPr/>
              <a:t>6</a:t>
            </a:fld>
            <a:endParaRPr lang="en-GB"/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BE9EC057-63B1-42AD-B3E3-A0122E9A2F0A}" type="slidenum">
              <a:rPr lang="en-GB"/>
              <a:pPr/>
              <a:t>7</a:t>
            </a:fld>
            <a:endParaRPr lang="en-GB"/>
          </a:p>
        </p:txBody>
      </p:sp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fontAlgn="base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AC070CED-35FA-4F19-995E-6EC368312A7A}" type="slidenum">
              <a:rPr lang="en-GB"/>
              <a:pPr/>
              <a:t>8</a:t>
            </a:fld>
            <a:endParaRPr lang="en-GB"/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30000"/>
              </a:spcBef>
              <a:spcAft>
                <a:spcPct val="0"/>
              </a:spcAft>
            </a:pPr>
            <a:endParaRPr lang="en-US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 rtlCol="0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5E0B42-10BB-4584-9184-DE0770A875E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8521C5-BC1B-429B-BEE8-CE9FC9E7F6E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FFCA4-8D23-4611-B45E-2BBE1B25CB5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F3E49-B145-4389-AFAD-B41464B0277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7E7A9-1177-473F-B83F-E5C8BCC4A85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A1D6FF-9A58-42A4-8A7A-B3FE0F760E1F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384DF-13CE-4D1C-AC4B-852E7592DB7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785ED-EF20-42EF-A437-AA49AAA3FB2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51A217-B1B5-4A86-A411-D90343247A5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08509-4EF3-48C0-889F-7CF530915ECA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3F0C3-1A98-4129-BFE7-458ABB718AB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l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fld id="{18AD89A0-0A92-4954-8B2D-74E40B20161D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2pPr>
      <a:lvl3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3pPr>
      <a:lvl4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4pPr>
      <a:lvl5pPr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5pPr>
      <a:lvl6pPr marL="4572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6pPr>
      <a:lvl7pPr marL="9144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7pPr>
      <a:lvl8pPr marL="13716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8pPr>
      <a:lvl9pPr marL="1828800" algn="ctr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9pPr>
    </p:titleStyle>
    <p:bodyStyle>
      <a:lvl1pPr marL="342900" indent="-342900" algn="l" fontAlgn="base">
        <a:spcBef>
          <a:spcPct val="20000"/>
        </a:spcBef>
        <a:spcAft>
          <a:spcPct val="0"/>
        </a:spcAft>
        <a:buChar char="•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Char char="»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6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/>
          <a:p>
            <a:r>
              <a:rPr lang="en-GB"/>
              <a:t>Cats Protection League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>
                <a:solidFill>
                  <a:schemeClr val="tx1">
                    <a:alpha val="100000"/>
                  </a:schemeClr>
                </a:solidFill>
              </a:rPr>
              <a:t>North East Region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38200" y="685800"/>
            <a:ext cx="7467600" cy="159543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657600" y="4648200"/>
            <a:ext cx="1800225" cy="13335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Help Prevent Cruelty to Cats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981200"/>
            <a:ext cx="4094163" cy="4114800"/>
          </a:xfrm>
        </p:spPr>
        <p:txBody>
          <a:bodyPr/>
          <a:lstStyle/>
          <a:p>
            <a:pPr>
              <a:buBlip>
                <a:blip r:embed="rId3"/>
              </a:buBlip>
            </a:pPr>
            <a:r>
              <a:rPr lang="en-GB"/>
              <a:t>Find out about our charity</a:t>
            </a:r>
          </a:p>
          <a:p>
            <a:pPr>
              <a:buBlip>
                <a:blip r:embed="rId3"/>
              </a:buBlip>
            </a:pPr>
            <a:r>
              <a:rPr lang="en-GB"/>
              <a:t>Locations of our Catteries</a:t>
            </a:r>
          </a:p>
          <a:p>
            <a:pPr>
              <a:buBlip>
                <a:blip r:embed="rId3"/>
              </a:buBlip>
            </a:pPr>
            <a:r>
              <a:rPr lang="en-GB"/>
              <a:t>Locations of our Shelters</a:t>
            </a:r>
          </a:p>
          <a:p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4041775" cy="4114800"/>
          </a:xfrm>
        </p:spPr>
        <p:txBody>
          <a:bodyPr/>
          <a:lstStyle/>
          <a:p>
            <a:pPr>
              <a:buBlip>
                <a:blip r:embed="rId3"/>
              </a:buBlip>
            </a:pPr>
            <a:r>
              <a:rPr lang="en-GB"/>
              <a:t>How to make a donation</a:t>
            </a:r>
          </a:p>
          <a:p>
            <a:pPr>
              <a:buBlip>
                <a:blip r:embed="rId3"/>
              </a:buBlip>
            </a:pPr>
            <a:r>
              <a:rPr lang="en-GB"/>
              <a:t>How to volunteer your time</a:t>
            </a:r>
          </a:p>
          <a:p>
            <a:pPr>
              <a:buBlip>
                <a:blip r:embed="rId3"/>
              </a:buBlip>
            </a:pPr>
            <a:r>
              <a:rPr lang="en-GB"/>
              <a:t>About our low cost veterinary service</a:t>
            </a: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33600" y="4826000"/>
            <a:ext cx="5029200" cy="165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GB"/>
              <a:t>About us…..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76800" y="304800"/>
            <a:ext cx="3886200" cy="258921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8202" name="Text Box 10"/>
          <p:cNvSpPr txBox="1">
            <a:spLocks noGrp="1" noChangeArrowheads="1"/>
          </p:cNvSpPr>
          <p:nvPr>
            <p:ph type="body" idx="1"/>
          </p:nvPr>
        </p:nvSpPr>
        <p:spPr>
          <a:xfrm>
            <a:off x="609600" y="1828800"/>
            <a:ext cx="7772400" cy="4343400"/>
          </a:xfrm>
        </p:spPr>
        <p:txBody>
          <a:bodyPr/>
          <a:lstStyle/>
          <a:p>
            <a:pPr>
              <a:buBlip>
                <a:blip r:embed="rId4"/>
              </a:buBlip>
            </a:pPr>
            <a:r>
              <a:rPr lang="en-GB" sz="2800"/>
              <a:t>The Cats Protection League </a:t>
            </a:r>
            <a:br>
              <a:rPr lang="en-GB" sz="2800"/>
            </a:br>
            <a:r>
              <a:rPr lang="en-GB" sz="2800"/>
              <a:t>was Established in 1972 </a:t>
            </a:r>
            <a:br>
              <a:rPr lang="en-GB" sz="2800"/>
            </a:br>
            <a:r>
              <a:rPr lang="en-GB" sz="2800"/>
              <a:t>by Jane Freeman</a:t>
            </a:r>
          </a:p>
          <a:p>
            <a:pPr>
              <a:buBlip>
                <a:blip r:embed="rId4"/>
              </a:buBlip>
            </a:pPr>
            <a:r>
              <a:rPr lang="en-GB" sz="2800"/>
              <a:t>We now have over 120 members within the North East and over 2,000 members countrywide.</a:t>
            </a:r>
          </a:p>
          <a:p>
            <a:pPr>
              <a:buBlip>
                <a:blip r:embed="rId4"/>
              </a:buBlip>
            </a:pPr>
            <a:r>
              <a:rPr lang="en-GB" sz="2800"/>
              <a:t>Over £500,000 is raised annually to help prevent cruelty to Cats.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7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Locations of our Catteries</a:t>
            </a:r>
          </a:p>
        </p:txBody>
      </p:sp>
      <p:sp>
        <p:nvSpPr>
          <p:cNvPr id="9231" name="Rectangle 1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GB"/>
              <a:t>jdkldjf</a:t>
            </a:r>
          </a:p>
        </p:txBody>
      </p:sp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1693863"/>
            <a:ext cx="3886200" cy="287813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9223" name="Oval 7"/>
          <p:cNvSpPr>
            <a:spLocks noChangeArrowheads="1"/>
          </p:cNvSpPr>
          <p:nvPr/>
        </p:nvSpPr>
        <p:spPr bwMode="auto">
          <a:xfrm>
            <a:off x="7543800" y="2455863"/>
            <a:ext cx="76200" cy="762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7616825" y="2259013"/>
            <a:ext cx="1981200" cy="3365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en-GB" sz="16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Tynemouth</a:t>
            </a:r>
          </a:p>
        </p:txBody>
      </p:sp>
      <p:sp>
        <p:nvSpPr>
          <p:cNvPr id="9225" name="Oval 9"/>
          <p:cNvSpPr>
            <a:spLocks noChangeArrowheads="1"/>
          </p:cNvSpPr>
          <p:nvPr/>
        </p:nvSpPr>
        <p:spPr bwMode="auto">
          <a:xfrm>
            <a:off x="7864475" y="3278188"/>
            <a:ext cx="76200" cy="76200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7937500" y="3157538"/>
            <a:ext cx="1981200" cy="3365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>
            <a:spAutoFit/>
          </a:bodyPr>
          <a:lstStyle/>
          <a:p>
            <a:pPr algn="l" fontAlgn="base">
              <a:spcBef>
                <a:spcPct val="50000"/>
              </a:spcBef>
              <a:spcAft>
                <a:spcPct val="0"/>
              </a:spcAft>
            </a:pPr>
            <a:r>
              <a:rPr lang="en-GB" sz="16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Sunderland</a:t>
            </a:r>
          </a:p>
        </p:txBody>
      </p:sp>
      <p:sp>
        <p:nvSpPr>
          <p:cNvPr id="9232" name="Rectangle 16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Blip>
                <a:blip r:embed="rId4"/>
              </a:buBlip>
            </a:pPr>
            <a:r>
              <a:rPr lang="en-GB" sz="2400"/>
              <a:t>While on Holiday why not ensure your cat’s good health and well being are taken care of in one of our Catteries?</a:t>
            </a:r>
          </a:p>
          <a:p>
            <a:pPr>
              <a:buBlip>
                <a:blip r:embed="rId4"/>
              </a:buBlip>
            </a:pPr>
            <a:r>
              <a:rPr lang="en-GB" sz="2400"/>
              <a:t>Not only will your cat be looked after by one of our trained staff, you will also be helping our charity.</a:t>
            </a:r>
          </a:p>
          <a:p>
            <a:pPr>
              <a:buBlip>
                <a:blip r:embed="rId4"/>
              </a:buBlip>
            </a:pPr>
            <a:endParaRPr lang="en-GB" sz="2400"/>
          </a:p>
        </p:txBody>
      </p:sp>
      <p:pic>
        <p:nvPicPr>
          <p:cNvPr id="9233" name="Picture 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29200" y="4191000"/>
            <a:ext cx="2819400" cy="21399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Locations of our Shelters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" y="4913313"/>
            <a:ext cx="2971800" cy="133191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grpSp>
        <p:nvGrpSpPr>
          <p:cNvPr id="10255" name="Group 15"/>
          <p:cNvGrpSpPr>
            <a:grpSpLocks/>
          </p:cNvGrpSpPr>
          <p:nvPr/>
        </p:nvGrpSpPr>
        <p:grpSpPr bwMode="auto">
          <a:xfrm>
            <a:off x="3673475" y="3733800"/>
            <a:ext cx="3505200" cy="2595563"/>
            <a:chOff x="3024" y="2352"/>
            <a:chExt cx="2208" cy="1635"/>
          </a:xfrm>
        </p:grpSpPr>
        <p:pic>
          <p:nvPicPr>
            <p:cNvPr id="10245" name="Picture 5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24" y="2352"/>
              <a:ext cx="2208" cy="1635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sp>
          <p:nvSpPr>
            <p:cNvPr id="10247" name="Oval 7"/>
            <p:cNvSpPr>
              <a:spLocks noChangeArrowheads="1"/>
            </p:cNvSpPr>
            <p:nvPr/>
          </p:nvSpPr>
          <p:spPr bwMode="auto">
            <a:xfrm>
              <a:off x="4608" y="2688"/>
              <a:ext cx="48" cy="48"/>
            </a:xfrm>
            <a:prstGeom prst="ellipse">
              <a:avLst/>
            </a:prstGeom>
            <a:solidFill>
              <a:srgbClr val="FF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10248" name="Oval 8"/>
            <p:cNvSpPr>
              <a:spLocks noChangeArrowheads="1"/>
            </p:cNvSpPr>
            <p:nvPr/>
          </p:nvSpPr>
          <p:spPr bwMode="auto">
            <a:xfrm>
              <a:off x="4464" y="2880"/>
              <a:ext cx="48" cy="48"/>
            </a:xfrm>
            <a:prstGeom prst="ellipse">
              <a:avLst/>
            </a:prstGeom>
            <a:solidFill>
              <a:srgbClr val="FF33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10249" name="Oval 9"/>
            <p:cNvSpPr>
              <a:spLocks noChangeArrowheads="1"/>
            </p:cNvSpPr>
            <p:nvPr/>
          </p:nvSpPr>
          <p:spPr bwMode="auto">
            <a:xfrm>
              <a:off x="4560" y="2976"/>
              <a:ext cx="48" cy="48"/>
            </a:xfrm>
            <a:prstGeom prst="ellipse">
              <a:avLst/>
            </a:prstGeom>
            <a:solidFill>
              <a:schemeClr val="accent2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10250" name="Oval 10"/>
            <p:cNvSpPr>
              <a:spLocks noChangeArrowheads="1"/>
            </p:cNvSpPr>
            <p:nvPr/>
          </p:nvSpPr>
          <p:spPr bwMode="auto">
            <a:xfrm>
              <a:off x="4802" y="3254"/>
              <a:ext cx="48" cy="48"/>
            </a:xfrm>
            <a:prstGeom prst="ellipse">
              <a:avLst/>
            </a:prstGeom>
            <a:solidFill>
              <a:srgbClr val="FF99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10251" name="Oval 11"/>
            <p:cNvSpPr>
              <a:spLocks noChangeArrowheads="1"/>
            </p:cNvSpPr>
            <p:nvPr/>
          </p:nvSpPr>
          <p:spPr bwMode="auto">
            <a:xfrm>
              <a:off x="4280" y="2957"/>
              <a:ext cx="48" cy="48"/>
            </a:xfrm>
            <a:prstGeom prst="ellips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sp>
          <p:nvSpPr>
            <p:cNvPr id="10252" name="Oval 12"/>
            <p:cNvSpPr>
              <a:spLocks noChangeArrowheads="1"/>
            </p:cNvSpPr>
            <p:nvPr/>
          </p:nvSpPr>
          <p:spPr bwMode="auto">
            <a:xfrm>
              <a:off x="3668" y="3192"/>
              <a:ext cx="48" cy="48"/>
            </a:xfrm>
            <a:prstGeom prst="ellipse">
              <a:avLst/>
            </a:prstGeom>
            <a:solidFill>
              <a:schemeClr val="hlink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</p:grp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Blip>
                <a:blip r:embed="rId5"/>
              </a:buBlip>
            </a:pPr>
            <a:r>
              <a:rPr lang="en-GB" sz="2800"/>
              <a:t>We have six shelters within the region, which house over 500 lost or neglected cats.</a:t>
            </a:r>
          </a:p>
          <a:p>
            <a:pPr>
              <a:buBlip>
                <a:blip r:embed="rId5"/>
              </a:buBlip>
            </a:pPr>
            <a:r>
              <a:rPr lang="en-GB" sz="2800"/>
              <a:t>Come and visit one of our shelters to find the purrrfect cat for you.</a:t>
            </a:r>
          </a:p>
        </p:txBody>
      </p:sp>
      <p:sp>
        <p:nvSpPr>
          <p:cNvPr id="10254" name="Text Box 14"/>
          <p:cNvSpPr txBox="1">
            <a:spLocks noChangeArrowheads="1"/>
          </p:cNvSpPr>
          <p:nvPr/>
        </p:nvSpPr>
        <p:spPr bwMode="auto">
          <a:xfrm>
            <a:off x="7081838" y="4105275"/>
            <a:ext cx="1728787" cy="169386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>
            <a:spAutoFit/>
          </a:bodyPr>
          <a:lstStyle/>
          <a:p>
            <a:pPr algn="l" fontAlgn="base">
              <a:spcBef>
                <a:spcPct val="10000"/>
              </a:spcBef>
              <a:spcAft>
                <a:spcPct val="0"/>
              </a:spcAft>
              <a:buClr>
                <a:schemeClr val="accent1">
                  <a:alpha val="100000"/>
                </a:schemeClr>
              </a:buClr>
              <a:buSzPct val="150000"/>
              <a:buChar char="•"/>
            </a:pPr>
            <a:r>
              <a:rPr lang="en-GB" sz="14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Blaydon</a:t>
            </a:r>
          </a:p>
          <a:p>
            <a:pPr algn="l" fontAlgn="base">
              <a:spcBef>
                <a:spcPct val="10000"/>
              </a:spcBef>
              <a:spcAft>
                <a:spcPct val="0"/>
              </a:spcAft>
              <a:buClr>
                <a:schemeClr val="accent2">
                  <a:alpha val="100000"/>
                </a:schemeClr>
              </a:buClr>
              <a:buSzPct val="150000"/>
              <a:buChar char="•"/>
            </a:pPr>
            <a:r>
              <a:rPr lang="en-GB" sz="14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Gateshead</a:t>
            </a:r>
          </a:p>
          <a:p>
            <a:pPr algn="l" fontAlgn="base">
              <a:spcBef>
                <a:spcPct val="10000"/>
              </a:spcBef>
              <a:spcAft>
                <a:spcPct val="0"/>
              </a:spcAft>
              <a:buClr>
                <a:srgbClr val="FF3300">
                  <a:alpha val="100000"/>
                </a:srgbClr>
              </a:buClr>
              <a:buSzPct val="150000"/>
              <a:buChar char="•"/>
            </a:pPr>
            <a:r>
              <a:rPr lang="en-GB" sz="14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Newcastle</a:t>
            </a:r>
          </a:p>
          <a:p>
            <a:pPr algn="l" fontAlgn="base">
              <a:spcBef>
                <a:spcPct val="10000"/>
              </a:spcBef>
              <a:spcAft>
                <a:spcPct val="0"/>
              </a:spcAft>
              <a:buClr>
                <a:schemeClr val="hlink">
                  <a:alpha val="100000"/>
                </a:schemeClr>
              </a:buClr>
              <a:buSzPct val="150000"/>
              <a:buChar char="•"/>
            </a:pPr>
            <a:r>
              <a:rPr lang="en-GB" sz="14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Rowlands Gill</a:t>
            </a:r>
          </a:p>
          <a:p>
            <a:pPr algn="l" fontAlgn="base">
              <a:spcBef>
                <a:spcPct val="10000"/>
              </a:spcBef>
              <a:spcAft>
                <a:spcPct val="0"/>
              </a:spcAft>
              <a:buClr>
                <a:srgbClr val="FF9900">
                  <a:alpha val="100000"/>
                </a:srgbClr>
              </a:buClr>
              <a:buSzPct val="150000"/>
              <a:buChar char="•"/>
            </a:pPr>
            <a:r>
              <a:rPr lang="en-GB" sz="14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Sunderland</a:t>
            </a:r>
          </a:p>
          <a:p>
            <a:pPr algn="l" fontAlgn="base">
              <a:spcBef>
                <a:spcPct val="10000"/>
              </a:spcBef>
              <a:spcAft>
                <a:spcPct val="0"/>
              </a:spcAft>
              <a:buClr>
                <a:srgbClr val="FFFF66">
                  <a:alpha val="100000"/>
                </a:srgbClr>
              </a:buClr>
              <a:buSzPct val="150000"/>
              <a:buChar char="•"/>
            </a:pPr>
            <a:r>
              <a:rPr lang="en-GB" sz="14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Whitley Bay</a:t>
            </a:r>
          </a:p>
          <a:p>
            <a:pPr algn="l" fontAlgn="base">
              <a:spcBef>
                <a:spcPct val="0"/>
              </a:spcBef>
              <a:spcAft>
                <a:spcPct val="0"/>
              </a:spcAft>
              <a:buChar char="•"/>
            </a:pPr>
            <a:endParaRPr lang="en-GB" sz="1400">
              <a:solidFill>
                <a:schemeClr val="tx1">
                  <a:alpha val="100000"/>
                </a:schemeClr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How to make a donation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Blip>
                <a:blip r:embed="rId3"/>
              </a:buBlip>
            </a:pPr>
            <a:r>
              <a:rPr lang="en-GB" sz="2800"/>
              <a:t>If you would like to make a donation to our cause, please send a cheque or postal order payable to:-</a:t>
            </a:r>
            <a:br>
              <a:rPr lang="en-GB" sz="2800"/>
            </a:br>
            <a:r>
              <a:rPr lang="en-GB" sz="2800"/>
              <a:t>The Cats Protection League</a:t>
            </a:r>
            <a:br>
              <a:rPr lang="en-GB" sz="2800"/>
            </a:br>
            <a:r>
              <a:rPr lang="en-GB" sz="2800"/>
              <a:t>23 The Ridings</a:t>
            </a:r>
            <a:br>
              <a:rPr lang="en-GB" sz="2800"/>
            </a:br>
            <a:r>
              <a:rPr lang="en-GB" sz="2800"/>
              <a:t>Newcastle</a:t>
            </a:r>
            <a:br>
              <a:rPr lang="en-GB" sz="2800"/>
            </a:br>
            <a:r>
              <a:rPr lang="en-GB" sz="2800"/>
              <a:t>NE1 6PG</a:t>
            </a:r>
          </a:p>
          <a:p>
            <a:pPr>
              <a:buBlip>
                <a:blip r:embed="rId3"/>
              </a:buBlip>
            </a:pPr>
            <a:r>
              <a:rPr lang="en-GB" sz="2800"/>
              <a:t>Thank you for your support</a:t>
            </a:r>
          </a:p>
          <a:p>
            <a:pPr>
              <a:buBlip>
                <a:blip r:embed="rId3"/>
              </a:buBlip>
            </a:pPr>
            <a:endParaRPr lang="en-GB" sz="2800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791200" y="3429000"/>
            <a:ext cx="2895600" cy="24765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How to Volunteer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Blip>
                <a:blip r:embed="rId3"/>
              </a:buBlip>
            </a:pPr>
            <a:r>
              <a:rPr lang="en-GB" sz="2800"/>
              <a:t>We are always looking for voluntary help within our Catteries and Shelters.</a:t>
            </a:r>
          </a:p>
          <a:p>
            <a:pPr>
              <a:buBlip>
                <a:blip r:embed="rId3"/>
              </a:buBlip>
            </a:pPr>
            <a:r>
              <a:rPr lang="en-GB" sz="2800"/>
              <a:t>If you have any hours to spare </a:t>
            </a:r>
            <a:br>
              <a:rPr lang="en-GB" sz="2800"/>
            </a:br>
            <a:r>
              <a:rPr lang="en-GB" sz="2800"/>
              <a:t>each week, please contact </a:t>
            </a:r>
            <a:br>
              <a:rPr lang="en-GB" sz="2800"/>
            </a:br>
            <a:r>
              <a:rPr lang="en-GB" sz="2800"/>
              <a:t>Mrs Claire Wilson on </a:t>
            </a:r>
            <a:br>
              <a:rPr lang="en-GB" sz="2800"/>
            </a:br>
            <a:r>
              <a:rPr lang="en-GB" sz="2800"/>
              <a:t>(0191) 384 7267 to </a:t>
            </a:r>
            <a:br>
              <a:rPr lang="en-GB" sz="2800"/>
            </a:br>
            <a:r>
              <a:rPr lang="en-GB" sz="2800"/>
              <a:t>discuss how you </a:t>
            </a:r>
            <a:br>
              <a:rPr lang="en-GB" sz="2800"/>
            </a:br>
            <a:r>
              <a:rPr lang="en-GB" sz="2800"/>
              <a:t>could help.</a:t>
            </a:r>
          </a:p>
        </p:txBody>
      </p:sp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46713" y="2620963"/>
            <a:ext cx="2628900" cy="32639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339850"/>
          </a:xfrm>
        </p:spPr>
        <p:txBody>
          <a:bodyPr/>
          <a:lstStyle/>
          <a:p>
            <a:r>
              <a:rPr lang="en-GB"/>
              <a:t>Low cost veterinary service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Blip>
                <a:blip r:embed="rId3"/>
              </a:buBlip>
            </a:pPr>
            <a:r>
              <a:rPr lang="en-GB" sz="2800"/>
              <a:t>The Cats Protection League has a subsidised veterinary service for those pets whose owners are on a low income.</a:t>
            </a:r>
          </a:p>
          <a:p>
            <a:pPr>
              <a:buBlip>
                <a:blip r:embed="rId3"/>
              </a:buBlip>
            </a:pPr>
            <a:r>
              <a:rPr lang="en-GB" sz="2800"/>
              <a:t>For other owners who are not on a low income we require a donation rather than charge a fixed rate. </a:t>
            </a:r>
          </a:p>
        </p:txBody>
      </p:sp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24063" y="4238625"/>
            <a:ext cx="5145087" cy="2108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247</Words>
  <Application>Microsoft PowerPoint</Application>
  <PresentationFormat>On-screen Show (4:3)</PresentationFormat>
  <Paragraphs>45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Default Design</vt:lpstr>
      <vt:lpstr>Cats Protection League</vt:lpstr>
      <vt:lpstr>Help Prevent Cruelty to Cats</vt:lpstr>
      <vt:lpstr>About us…..</vt:lpstr>
      <vt:lpstr>Locations of our Catteries</vt:lpstr>
      <vt:lpstr>Locations of our Shelters</vt:lpstr>
      <vt:lpstr>How to make a donation</vt:lpstr>
      <vt:lpstr>How to Volunteer</vt:lpstr>
      <vt:lpstr>Low cost veterinary service</vt:lpstr>
    </vt:vector>
  </TitlesOfParts>
  <Company>CIA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Cats Protection League</dc:title>
  <dc:creator>Ian Chapman</dc:creator>
  <cp:lastModifiedBy>IRAN ICDL</cp:lastModifiedBy>
  <cp:revision>5</cp:revision>
  <dcterms:created xsi:type="dcterms:W3CDTF">2000-04-25T10:10:28Z</dcterms:created>
  <dcterms:modified xsi:type="dcterms:W3CDTF">2013-06-26T19:50:03Z</dcterms:modified>
</cp:coreProperties>
</file>