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0" r:id="rId1"/>
  </p:sldMasterIdLst>
  <p:notesMasterIdLst>
    <p:notesMasterId r:id="rId14"/>
  </p:notesMasterIdLst>
  <p:handoutMasterIdLst>
    <p:handoutMasterId r:id="rId15"/>
  </p:handoutMasterIdLst>
  <p:sldIdLst>
    <p:sldId id="256" r:id="rId2"/>
    <p:sldId id="258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94600" autoAdjust="0"/>
  </p:normalViewPr>
  <p:slideViewPr>
    <p:cSldViewPr>
      <p:cViewPr varScale="1">
        <p:scale>
          <a:sx n="65" d="100"/>
          <a:sy n="65" d="100"/>
        </p:scale>
        <p:origin x="-1452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240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BEF7A24B-554D-4B99-A3CC-7667F56D1027}" type="datetimeFigureOut">
              <a:rPr lang="en-US" smtClean="0"/>
              <a:pPr/>
              <a:t>3/31/2013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10672D4C-A99E-49DD-8A16-1D19942316C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0391B76B-D742-4BD2-BF24-F4C760DB831C}" type="datetimeFigureOut">
              <a:rPr lang="en-US" smtClean="0"/>
              <a:pPr/>
              <a:t>3/31/2013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5257B995-136A-4A15-87A5-26420C3C102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57B995-136A-4A15-87A5-26420C3C1021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ight Triangle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grpSp>
        <p:nvGrpSpPr>
          <p:cNvPr id="2" name="Group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Straight Connector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r>
              <a:rPr lang="en-US" smtClean="0"/>
              <a:t>12/10/2008</a:t>
            </a:r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kumimoji="0"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z="1000" smtClean="0">
                <a:solidFill>
                  <a:schemeClr val="tx2"/>
                </a:solidFill>
                <a:latin typeface="+mj-lt"/>
              </a:rPr>
              <a:t>12/10/2008</a:t>
            </a:r>
            <a:endParaRPr lang="en-US" sz="100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sz="100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325215-7382-4C1B-86B1-E9DB9649FF55}" type="slidenum">
              <a:rPr lang="en-US" sz="1000" smtClean="0">
                <a:solidFill>
                  <a:schemeClr val="tx2"/>
                </a:solidFill>
                <a:latin typeface="+mj-lt"/>
              </a:rPr>
              <a:pPr/>
              <a:t>‹#›</a:t>
            </a:fld>
            <a:endParaRPr lang="en-US" sz="100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z="1000" smtClean="0">
                <a:solidFill>
                  <a:schemeClr val="tx2"/>
                </a:solidFill>
                <a:latin typeface="+mj-lt"/>
              </a:rPr>
              <a:t>12/10/2008</a:t>
            </a:r>
            <a:endParaRPr lang="en-US" sz="1000">
              <a:solidFill>
                <a:schemeClr val="tx2"/>
              </a:solidFill>
              <a:latin typeface="+mj-lt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 sz="1000">
              <a:solidFill>
                <a:schemeClr val="tx2"/>
              </a:solidFill>
              <a:latin typeface="+mj-lt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325215-7382-4C1B-86B1-E9DB9649FF55}" type="slidenum">
              <a:rPr lang="en-US" sz="1000" smtClean="0">
                <a:solidFill>
                  <a:schemeClr val="tx2"/>
                </a:solidFill>
                <a:latin typeface="+mj-lt"/>
              </a:rPr>
              <a:pPr/>
              <a:t>‹#›</a:t>
            </a:fld>
            <a:endParaRPr lang="en-US" sz="1000">
              <a:solidFill>
                <a:schemeClr val="tx2"/>
              </a:solidFill>
              <a:latin typeface="+mj-lt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12/10/2008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325215-7382-4C1B-86B1-E9DB9649FF5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12/10/2008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  <p:sp>
        <p:nvSpPr>
          <p:cNvPr id="7" name="Chevron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Chevron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12/10/2008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325215-7382-4C1B-86B1-E9DB9649FF5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12/10/2008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325215-7382-4C1B-86B1-E9DB9649FF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12/10/2008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325215-7382-4C1B-86B1-E9DB9649FF5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r>
              <a:rPr lang="en-US" smtClean="0"/>
              <a:t>12/10/2008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1974DF9-AD47-4691-BA21-BBFCE3637A9A}" type="slidenum">
              <a:rPr kumimoji="0" lang="en-US" smtClean="0"/>
              <a:pPr/>
              <a:t>‹#›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r>
              <a:rPr lang="en-US" smtClean="0"/>
              <a:t>12/10/2008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53325215-7382-4C1B-86B1-E9DB9649FF55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r>
              <a:rPr lang="en-US" smtClean="0"/>
              <a:t>12/10/2008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53325215-7382-4C1B-86B1-E9DB9649FF55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Right Triangle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Straight Connector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Chevron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Chevron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reeform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Freeform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Right Triangle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Straight Connector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r>
              <a:rPr lang="en-US" sz="1000" smtClean="0">
                <a:solidFill>
                  <a:schemeClr val="tx2"/>
                </a:solidFill>
                <a:latin typeface="+mj-lt"/>
              </a:rPr>
              <a:t>12/10/2008</a:t>
            </a:r>
            <a:endParaRPr lang="en-US" sz="1000">
              <a:solidFill>
                <a:schemeClr val="tx2"/>
              </a:solidFill>
              <a:latin typeface="+mj-lt"/>
            </a:endParaRPr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en-US" sz="1000">
              <a:solidFill>
                <a:schemeClr val="tx2"/>
              </a:solidFill>
              <a:latin typeface="+mj-lt"/>
            </a:endParaRPr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53325215-7382-4C1B-86B1-E9DB9649FF55}" type="slidenum">
              <a:rPr lang="en-US" sz="1000" smtClean="0">
                <a:solidFill>
                  <a:schemeClr val="tx2"/>
                </a:solidFill>
                <a:latin typeface="+mj-lt"/>
              </a:rPr>
              <a:pPr/>
              <a:t>‹#›</a:t>
            </a:fld>
            <a:endParaRPr lang="en-US" sz="1000">
              <a:solidFill>
                <a:schemeClr val="tx2"/>
              </a:solidFill>
              <a:latin typeface="+mj-lt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hf sldNum="0" hdr="0" ft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IRAN ICDL </a:t>
            </a:r>
            <a:r>
              <a:rPr lang="en-US" dirty="0" smtClean="0"/>
              <a:t>Training</a:t>
            </a:r>
            <a:endParaRPr lang="en-US" dirty="0"/>
          </a:p>
        </p:txBody>
      </p:sp>
      <p:sp>
        <p:nvSpPr>
          <p:cNvPr id="5" name="Rectang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Business plan presentation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List requirements for the following resources:</a:t>
            </a:r>
            <a:endParaRPr lang="en-US"/>
          </a:p>
          <a:p>
            <a:pPr lvl="1"/>
            <a:r>
              <a:rPr lang="en-US" smtClean="0"/>
              <a:t>Personnel</a:t>
            </a:r>
          </a:p>
          <a:p>
            <a:pPr lvl="1"/>
            <a:r>
              <a:rPr lang="en-US" smtClean="0"/>
              <a:t>Technology</a:t>
            </a:r>
          </a:p>
          <a:p>
            <a:pPr lvl="1"/>
            <a:r>
              <a:rPr lang="en-US" smtClean="0"/>
              <a:t>Finances</a:t>
            </a:r>
          </a:p>
          <a:p>
            <a:pPr lvl="1"/>
            <a:r>
              <a:rPr lang="en-US" smtClean="0"/>
              <a:t>Distribution</a:t>
            </a:r>
          </a:p>
          <a:p>
            <a:pPr lvl="1"/>
            <a:r>
              <a:rPr lang="en-US" smtClean="0"/>
              <a:t>Promotion</a:t>
            </a:r>
          </a:p>
          <a:p>
            <a:pPr lvl="1"/>
            <a:r>
              <a:rPr lang="en-US" smtClean="0"/>
              <a:t>Products</a:t>
            </a:r>
          </a:p>
          <a:p>
            <a:pPr lvl="1"/>
            <a:r>
              <a:rPr lang="en-US" smtClean="0"/>
              <a:t>Services</a:t>
            </a:r>
            <a:endParaRPr lang="en-US"/>
          </a:p>
        </p:txBody>
      </p:sp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Resource Requirements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Summarize the risks of the proposed project and how they will be addressed.</a:t>
            </a:r>
            <a:endParaRPr lang="en-US"/>
          </a:p>
          <a:p>
            <a:r>
              <a:rPr lang="en-US" smtClean="0"/>
              <a:t>Estimate expected rewards, particularly if you are seeking funding.</a:t>
            </a:r>
            <a:endParaRPr lang="en-US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Risks and Rewards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Near term</a:t>
            </a:r>
            <a:endParaRPr lang="en-US" dirty="0"/>
          </a:p>
          <a:p>
            <a:pPr lvl="1"/>
            <a:r>
              <a:rPr lang="en-US" dirty="0" smtClean="0"/>
              <a:t>Identify key decisions and issues that need immediate or near-term resolution.</a:t>
            </a:r>
          </a:p>
          <a:p>
            <a:pPr lvl="1"/>
            <a:r>
              <a:rPr lang="en-US" dirty="0" smtClean="0"/>
              <a:t>State consequences of decision postponement.</a:t>
            </a:r>
          </a:p>
          <a:p>
            <a:r>
              <a:rPr lang="en-US" dirty="0" smtClean="0"/>
              <a:t>Long term</a:t>
            </a:r>
          </a:p>
          <a:p>
            <a:pPr lvl="1"/>
            <a:r>
              <a:rPr lang="en-US" dirty="0" smtClean="0"/>
              <a:t>Identify issues needing long-term resolution.</a:t>
            </a:r>
          </a:p>
          <a:p>
            <a:pPr lvl="1"/>
            <a:r>
              <a:rPr lang="en-US" dirty="0" smtClean="0"/>
              <a:t>State consequences of decision postponement.</a:t>
            </a:r>
          </a:p>
          <a:p>
            <a:r>
              <a:rPr lang="en-US" dirty="0" smtClean="0"/>
              <a:t>If you are seeking funding, be specific about any issues that require financial resources for resolution.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Key Issues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Mission Statement</a:t>
            </a:r>
            <a:endParaRPr lang="en-US"/>
          </a:p>
        </p:txBody>
      </p:sp>
      <p:sp>
        <p:nvSpPr>
          <p:cNvPr id="5" name="Rectangle 4"/>
          <p:cNvSpPr>
            <a:spLocks noGrp="1"/>
          </p:cNvSpPr>
          <p:nvPr>
            <p:ph type="body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smtClean="0"/>
              <a:t>Clearly state your company’s long term mission. Try to use words that will help direct the growth of your company, but be as concise as possible.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Summarize the competition.</a:t>
            </a:r>
          </a:p>
          <a:p>
            <a:r>
              <a:rPr lang="en-US"/>
              <a:t>Outline your company’s competitive advantage.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Competition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List CEO and key management by name.</a:t>
            </a:r>
          </a:p>
          <a:p>
            <a:r>
              <a:rPr lang="en-US"/>
              <a:t>Include previous accomplishments to show that these are people with a record of success.</a:t>
            </a:r>
          </a:p>
          <a:p>
            <a:r>
              <a:rPr lang="en-US"/>
              <a:t>Summarize number of years of experience in this field.</a:t>
            </a:r>
          </a:p>
        </p:txBody>
      </p:sp>
      <p:sp>
        <p:nvSpPr>
          <p:cNvPr id="4" name="Rectang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The Team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/>
              <a:t>Summarize your market in the past, present, and future.</a:t>
            </a:r>
          </a:p>
          <a:p>
            <a:pPr lvl="1"/>
            <a:r>
              <a:rPr lang="en-US"/>
              <a:t>Review those changes in market share, leadership, players, market shifts, costs, pricing, or competition that provide the opportunity for your company’s success.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Market Summary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Identify problems and opportunities.</a:t>
            </a:r>
            <a:endParaRPr lang="en-US" dirty="0"/>
          </a:p>
          <a:p>
            <a:pPr lvl="1"/>
            <a:r>
              <a:rPr lang="en-US" dirty="0" smtClean="0"/>
              <a:t>State consumer problems and define the nature of product/service opportunities that are created by those problems.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Opportunities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Summarize the key technology, concept, or strategy on which your business is based.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Business Concept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List five-year goals</a:t>
            </a:r>
            <a:endParaRPr lang="en-US" dirty="0"/>
          </a:p>
          <a:p>
            <a:r>
              <a:rPr lang="en-US" dirty="0" smtClean="0"/>
              <a:t>State specific, measurable objectives for achieving your five-year goals.</a:t>
            </a:r>
          </a:p>
          <a:p>
            <a:pPr lvl="1"/>
            <a:r>
              <a:rPr lang="en-US" dirty="0" smtClean="0"/>
              <a:t>List market-share objectives.</a:t>
            </a:r>
          </a:p>
          <a:p>
            <a:pPr lvl="1"/>
            <a:r>
              <a:rPr lang="en-US" dirty="0" smtClean="0"/>
              <a:t>List revenue/profitability objectives.</a:t>
            </a:r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Goals and Objectives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Outline a high-level financial plan that defines your financial model and pricing assumptions.</a:t>
            </a:r>
            <a:endParaRPr lang="en-US" dirty="0"/>
          </a:p>
          <a:p>
            <a:pPr lvl="1"/>
            <a:r>
              <a:rPr lang="en-US" dirty="0" smtClean="0"/>
              <a:t>This plan should include expected annual sales and profits for the next three years.</a:t>
            </a:r>
          </a:p>
          <a:p>
            <a:pPr lvl="1"/>
            <a:r>
              <a:rPr lang="en-US" dirty="0" smtClean="0"/>
              <a:t>Use several slides to cover this material appropriately.</a:t>
            </a:r>
            <a:endParaRPr lang="en-US" dirty="0"/>
          </a:p>
        </p:txBody>
      </p:sp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Financial Plan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oncourse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Concourse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Concourse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0</TotalTime>
  <Words>342</Words>
  <Application>Microsoft Office PowerPoint</Application>
  <PresentationFormat>On-screen Show (4:3)</PresentationFormat>
  <Paragraphs>60</Paragraphs>
  <Slides>12</Slides>
  <Notes>12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3" baseType="lpstr">
      <vt:lpstr>Concourse</vt:lpstr>
      <vt:lpstr>IRAN ICDL Training</vt:lpstr>
      <vt:lpstr>Mission Statement</vt:lpstr>
      <vt:lpstr>Competition</vt:lpstr>
      <vt:lpstr>The Team</vt:lpstr>
      <vt:lpstr>Market Summary</vt:lpstr>
      <vt:lpstr>Opportunities</vt:lpstr>
      <vt:lpstr>Business Concept</vt:lpstr>
      <vt:lpstr>Goals and Objectives</vt:lpstr>
      <vt:lpstr>Financial Plan</vt:lpstr>
      <vt:lpstr>Resource Requirements</vt:lpstr>
      <vt:lpstr>Risks and Rewards</vt:lpstr>
      <vt:lpstr>Key Issues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lastModifiedBy/>
  <cp:revision>1</cp:revision>
  <dcterms:created xsi:type="dcterms:W3CDTF">2008-12-10T17:36:28Z</dcterms:created>
  <dcterms:modified xsi:type="dcterms:W3CDTF">2013-03-31T08:46:03Z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TC100819221033</vt:lpwstr>
  </property>
</Properties>
</file>